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400" r:id="rId26"/>
    <p:sldId id="388" r:id="rId27"/>
    <p:sldId id="375" r:id="rId28"/>
    <p:sldId id="398" r:id="rId29"/>
    <p:sldId id="370" r:id="rId30"/>
    <p:sldId id="376" r:id="rId31"/>
    <p:sldId id="377" r:id="rId32"/>
    <p:sldId id="378" r:id="rId33"/>
    <p:sldId id="399" r:id="rId34"/>
    <p:sldId id="366" r:id="rId35"/>
    <p:sldId id="367" r:id="rId36"/>
    <p:sldId id="396" r:id="rId37"/>
    <p:sldId id="328" r:id="rId38"/>
    <p:sldId id="364" r:id="rId39"/>
    <p:sldId id="327" r:id="rId40"/>
    <p:sldId id="358" r:id="rId41"/>
    <p:sldId id="371" r:id="rId42"/>
    <p:sldId id="350" r:id="rId43"/>
    <p:sldId id="314" r:id="rId44"/>
    <p:sldId id="368" r:id="rId45"/>
    <p:sldId id="34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400"/>
            <p14:sldId id="388"/>
            <p14:sldId id="375"/>
            <p14:sldId id="398"/>
            <p14:sldId id="370"/>
            <p14:sldId id="376"/>
            <p14:sldId id="377"/>
            <p14:sldId id="378"/>
            <p14:sldId id="399"/>
            <p14:sldId id="366"/>
            <p14:sldId id="367"/>
            <p14:sldId id="396"/>
            <p14:sldId id="328"/>
            <p14:sldId id="364"/>
            <p14:sldId id="327"/>
            <p14:sldId id="358"/>
            <p14:sldId id="371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6781E"/>
    <a:srgbClr val="FFD2A1"/>
    <a:srgbClr val="54834C"/>
    <a:srgbClr val="FF8631"/>
    <a:srgbClr val="FFEEC2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9942" autoAdjust="0"/>
  </p:normalViewPr>
  <p:slideViewPr>
    <p:cSldViewPr snapToGrid="0">
      <p:cViewPr varScale="1">
        <p:scale>
          <a:sx n="81" d="100"/>
          <a:sy n="81" d="100"/>
        </p:scale>
        <p:origin x="606" y="10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TM DSL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TM Standard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64535" y="0"/>
          <a:ext cx="4258140" cy="42581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449495" y="212906"/>
        <a:ext cx="1488219" cy="638721"/>
      </dsp:txXfrm>
    </dsp:sp>
    <dsp:sp modelId="{04CE4ABC-EEF7-419E-8254-326F9C2708F5}">
      <dsp:nvSpPr>
        <dsp:cNvPr id="0" name=""/>
        <dsp:cNvSpPr/>
      </dsp:nvSpPr>
      <dsp:spPr>
        <a:xfrm>
          <a:off x="1596802" y="1064534"/>
          <a:ext cx="3193605" cy="3193605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DSL</a:t>
          </a:r>
        </a:p>
      </dsp:txBody>
      <dsp:txXfrm>
        <a:off x="2449495" y="1264135"/>
        <a:ext cx="1488219" cy="598800"/>
      </dsp:txXfrm>
    </dsp:sp>
    <dsp:sp modelId="{28FBB85B-93D6-46E4-991A-F4643C21EE8B}">
      <dsp:nvSpPr>
        <dsp:cNvPr id="0" name=""/>
        <dsp:cNvSpPr/>
      </dsp:nvSpPr>
      <dsp:spPr>
        <a:xfrm>
          <a:off x="2129070" y="2129070"/>
          <a:ext cx="2129070" cy="2129070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Standard</a:t>
          </a:r>
        </a:p>
      </dsp:txBody>
      <dsp:txXfrm>
        <a:off x="2440865" y="2661337"/>
        <a:ext cx="1505479" cy="1064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endParaRPr lang="en-US" dirty="0"/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4.jpg"/><Relationship Id="rId10" Type="http://schemas.microsoft.com/office/2007/relationships/diagramDrawing" Target="../diagrams/drawing1.xml"/><Relationship Id="rId4" Type="http://schemas.openxmlformats.org/officeDocument/2006/relationships/image" Target="../media/image9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3738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i="1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5009324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Saturday, June 11,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Doesn't express security as a standalone file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ED54F-1174-E6CB-3277-802142706B80}"/>
              </a:ext>
            </a:extLst>
          </p:cNvPr>
          <p:cNvSpPr txBox="1"/>
          <p:nvPr/>
        </p:nvSpPr>
        <p:spPr>
          <a:xfrm>
            <a:off x="269256" y="4887595"/>
            <a:ext cx="537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Warning: Offline version may share data too (Liveshare)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5404701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28090" y="5863533"/>
            <a:ext cx="475971" cy="7388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73" y="856403"/>
            <a:ext cx="5261113" cy="395730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H="1" flipV="1">
            <a:off x="8242725" y="4618653"/>
            <a:ext cx="2112103" cy="14301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Tools Are Dangerously Shiny Objects</a:t>
            </a:r>
          </a:p>
        </p:txBody>
      </p:sp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Fun to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8" y="1031464"/>
            <a:ext cx="8032504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Diagramming, APIs, Reports, Templates, Stencils, Gamification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34543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This is why we have our tombstone threat model process (TTMP)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11178-93B2-487C-5E04-C9A6168DEF45}"/>
              </a:ext>
            </a:extLst>
          </p:cNvPr>
          <p:cNvGrpSpPr/>
          <p:nvPr/>
        </p:nvGrpSpPr>
        <p:grpSpPr>
          <a:xfrm>
            <a:off x="2903852" y="1699454"/>
            <a:ext cx="6139131" cy="2510567"/>
            <a:chOff x="3773514" y="1682502"/>
            <a:chExt cx="6139131" cy="251056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D72D5C-CE6E-70C2-D76E-18F3937E3EB1}"/>
                </a:ext>
              </a:extLst>
            </p:cNvPr>
            <p:cNvGrpSpPr/>
            <p:nvPr/>
          </p:nvGrpSpPr>
          <p:grpSpPr>
            <a:xfrm>
              <a:off x="8775209" y="3173915"/>
              <a:ext cx="1137435" cy="1019154"/>
              <a:chOff x="4157668" y="1022523"/>
              <a:chExt cx="1550964" cy="1389675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0BCA513-2C94-25D9-52E3-2CE9FDA17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7668" y="1297324"/>
                <a:ext cx="1550964" cy="111487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6BF78E-DC7F-D898-82C7-7E348F34D4CD}"/>
                  </a:ext>
                </a:extLst>
              </p:cNvPr>
              <p:cNvSpPr txBox="1"/>
              <p:nvPr/>
            </p:nvSpPr>
            <p:spPr>
              <a:xfrm>
                <a:off x="4678908" y="1022523"/>
                <a:ext cx="929400" cy="461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App 2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B187107-C921-B4F0-D0BE-601E14B561C1}"/>
                </a:ext>
              </a:extLst>
            </p:cNvPr>
            <p:cNvGrpSpPr/>
            <p:nvPr/>
          </p:nvGrpSpPr>
          <p:grpSpPr>
            <a:xfrm>
              <a:off x="8775210" y="1682502"/>
              <a:ext cx="1137435" cy="1019157"/>
              <a:chOff x="4157668" y="1103835"/>
              <a:chExt cx="1550964" cy="138968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C69E346-FEFF-6170-3222-CE9CC374C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7668" y="1378645"/>
                <a:ext cx="1550964" cy="1114874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09C6FF-A5C1-F4B0-F428-A88F563E8E88}"/>
                  </a:ext>
                </a:extLst>
              </p:cNvPr>
              <p:cNvSpPr txBox="1"/>
              <p:nvPr/>
            </p:nvSpPr>
            <p:spPr>
              <a:xfrm>
                <a:off x="4678908" y="1103835"/>
                <a:ext cx="929400" cy="461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App 1</a:t>
                </a:r>
              </a:p>
            </p:txBody>
          </p:sp>
        </p:grpSp>
        <p:sp>
          <p:nvSpPr>
            <p:cNvPr id="5" name="Not Equal 4">
              <a:extLst>
                <a:ext uri="{FF2B5EF4-FFF2-40B4-BE49-F238E27FC236}">
                  <a16:creationId xmlns:a16="http://schemas.microsoft.com/office/drawing/2014/main" id="{3447C1DF-9FE7-CC6B-4329-BEA06AD8F20A}"/>
                </a:ext>
              </a:extLst>
            </p:cNvPr>
            <p:cNvSpPr/>
            <p:nvPr/>
          </p:nvSpPr>
          <p:spPr>
            <a:xfrm>
              <a:off x="8679595" y="2833602"/>
              <a:ext cx="333807" cy="333807"/>
            </a:xfrm>
            <a:prstGeom prst="mathNotEqual">
              <a:avLst>
                <a:gd name="adj1" fmla="val 23520"/>
                <a:gd name="adj2" fmla="val 6427449"/>
                <a:gd name="adj3" fmla="val 1176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EF8E088-EF93-7308-76B8-6D20B082ADFD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1712939-62BE-3698-5C84-A546E099D3EE}"/>
                  </a:ext>
                </a:extLst>
              </p:cNvPr>
              <p:cNvGrpSpPr/>
              <p:nvPr/>
            </p:nvGrpSpPr>
            <p:grpSpPr>
              <a:xfrm>
                <a:off x="3773514" y="2237865"/>
                <a:ext cx="4809534" cy="1119562"/>
                <a:chOff x="3773514" y="2237865"/>
                <a:chExt cx="4809534" cy="1119562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EE5B1CC-86D2-1167-22D9-483EAA1F2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3514" y="2380669"/>
                  <a:ext cx="1464402" cy="976758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96250BE7-4D58-BFA4-2B3B-53FC0A4D31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5395153" y="2547461"/>
                  <a:ext cx="1611136" cy="686082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5E12C3A-C5CA-33F0-48A0-8F90FDF08B64}"/>
                    </a:ext>
                  </a:extLst>
                </p:cNvPr>
                <p:cNvSpPr txBox="1"/>
                <p:nvPr/>
              </p:nvSpPr>
              <p:spPr>
                <a:xfrm>
                  <a:off x="8061750" y="2237865"/>
                  <a:ext cx="5212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E6781E"/>
                      </a:solidFill>
                    </a:rPr>
                    <a:t>ASL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120FEA8-3E91-66CD-5F99-75FA56487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600" y="2852530"/>
                <a:ext cx="8100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general purpose languages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274B16-9979-AD84-E139-A428C88C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17" y="4811614"/>
            <a:ext cx="6813614" cy="196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245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data exchange is not ideal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.tm7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from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microsoft.tm7 (ASL)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234070"/>
            <a:ext cx="0" cy="5775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1783914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138676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478139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3817602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253760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4617662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1577510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1577510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294957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2953512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179458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29449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292974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37529C-4E4C-4200-1343-5E120B57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61" y="3429000"/>
            <a:ext cx="7033078" cy="3292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CDD430-C236-B9FC-17B1-E6F1A62B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9" y="844855"/>
            <a:ext cx="11255502" cy="24772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mermaid.md</a:t>
            </a:r>
          </a:p>
        </p:txBody>
      </p:sp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Our 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plantuml.md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A91C3-766A-C0AC-54F5-A68A66C9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2" y="3607808"/>
            <a:ext cx="7868816" cy="291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9C534-CADB-8912-9935-85FCB644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340" y="881149"/>
            <a:ext cx="6363320" cy="25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 Standardized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4" y="868456"/>
            <a:ext cx="5671615" cy="5710794"/>
          </a:xfrm>
        </p:spPr>
        <p:txBody>
          <a:bodyPr wrap="square">
            <a:spAutoFit/>
          </a:bodyPr>
          <a:lstStyle/>
          <a:p>
            <a:r>
              <a:rPr lang="en-US" i="1" dirty="0"/>
              <a:t>TM Standard</a:t>
            </a:r>
            <a:r>
              <a:rPr lang="en-US" dirty="0"/>
              <a:t> is the definition of the language approved by a recognized standards organization, e.g., </a:t>
            </a:r>
            <a:r>
              <a:rPr lang="en-US" i="1" dirty="0"/>
              <a:t>ISO</a:t>
            </a:r>
          </a:p>
          <a:p>
            <a:endParaRPr lang="en-US" dirty="0"/>
          </a:p>
          <a:p>
            <a:r>
              <a:rPr lang="en-US" i="1" dirty="0"/>
              <a:t>TM DSL</a:t>
            </a:r>
            <a:r>
              <a:rPr lang="en-US" dirty="0"/>
              <a:t> is an implementation of the standard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Folks builds apps that parse and present it ... VS Code plugin, GitHub, Markdown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63711"/>
              </p:ext>
            </p:extLst>
          </p:nvPr>
        </p:nvGraphicFramePr>
        <p:xfrm>
          <a:off x="5602514" y="1375380"/>
          <a:ext cx="6387210" cy="425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 standardize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TM DSL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11197943" cy="3060325"/>
          </a:xfrm>
        </p:spPr>
        <p:txBody>
          <a:bodyPr wrap="square">
            <a:spAutoFit/>
          </a:bodyPr>
          <a:lstStyle/>
          <a:p>
            <a:r>
              <a:rPr lang="en-US" dirty="0"/>
              <a:t>Linter checks</a:t>
            </a:r>
          </a:p>
          <a:p>
            <a:endParaRPr lang="en-US" dirty="0"/>
          </a:p>
          <a:p>
            <a:r>
              <a:rPr lang="en-US" dirty="0"/>
              <a:t>Stylistic errors</a:t>
            </a:r>
          </a:p>
          <a:p>
            <a:endParaRPr lang="en-US" dirty="0"/>
          </a:p>
          <a:p>
            <a:r>
              <a:rPr lang="en-US" dirty="0"/>
              <a:t>Gaps found in repo vs. </a:t>
            </a:r>
            <a:r>
              <a:rPr lang="en-US" dirty="0" err="1"/>
              <a:t>theat</a:t>
            </a:r>
            <a:r>
              <a:rPr lang="en-US" dirty="0"/>
              <a:t> model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927443"/>
            <a:ext cx="7750797" cy="4480201"/>
          </a:xfrm>
        </p:spPr>
        <p:txBody>
          <a:bodyPr wrap="square">
            <a:spAutoFit/>
          </a:bodyPr>
          <a:lstStyle/>
          <a:p>
            <a:r>
              <a:rPr lang="en-US" dirty="0"/>
              <a:t>We love the threat dragon!</a:t>
            </a:r>
          </a:p>
          <a:p>
            <a:endParaRPr lang="en-US" dirty="0"/>
          </a:p>
          <a:p>
            <a:r>
              <a:rPr lang="en-US" dirty="0"/>
              <a:t>Open Source </a:t>
            </a:r>
          </a:p>
          <a:p>
            <a:pPr lvl="1"/>
            <a:r>
              <a:rPr lang="en-US" dirty="0"/>
              <a:t>Goodwin/Gadsden/Reading et al. rock</a:t>
            </a:r>
          </a:p>
          <a:p>
            <a:endParaRPr lang="en-US" dirty="0"/>
          </a:p>
          <a:p>
            <a:r>
              <a:rPr lang="en-US" dirty="0"/>
              <a:t>Diagramming and text-based tools</a:t>
            </a:r>
          </a:p>
          <a:p>
            <a:endParaRPr lang="en-US" dirty="0"/>
          </a:p>
          <a:p>
            <a:r>
              <a:rPr lang="en-US" dirty="0"/>
              <a:t>Integrates threat models nicely into project repos</a:t>
            </a:r>
          </a:p>
          <a:p>
            <a:pPr lvl="1"/>
            <a:r>
              <a:rPr lang="en-US" dirty="0"/>
              <a:t>Small, text-based, machine-readable JSON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66" y="143680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58453" y="1319324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Context Example - CITATION.cff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8324A-26E4-4240-A2C3-5306A23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1" y="2043055"/>
            <a:ext cx="5485714" cy="3314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44A79-A6CB-42DA-BCC8-39221701E36F}"/>
              </a:ext>
            </a:extLst>
          </p:cNvPr>
          <p:cNvSpPr txBox="1"/>
          <p:nvPr/>
        </p:nvSpPr>
        <p:spPr>
          <a:xfrm>
            <a:off x="202277" y="5616059"/>
            <a:ext cx="550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[APA] </a:t>
            </a:r>
            <a:r>
              <a:rPr lang="en-US" dirty="0"/>
              <a:t>John, A., &amp; John, W. (2022). Living Threat Models (Version 1.0.0) [Computer software]. https://github.com/johnlwhiteman/living-threat-models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5944829" y="4761053"/>
            <a:ext cx="6121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[BibTex] </a:t>
            </a:r>
            <a:r>
              <a:rPr lang="en-US" dirty="0"/>
              <a:t>@software{John_Living_Threat_Models_2022,</a:t>
            </a:r>
          </a:p>
          <a:p>
            <a:r>
              <a:rPr lang="en-US" dirty="0"/>
              <a:t>author = {John, Andersen and John, Whiteman},</a:t>
            </a:r>
          </a:p>
          <a:p>
            <a:r>
              <a:rPr lang="en-US" dirty="0"/>
              <a:t>month = {6},</a:t>
            </a:r>
          </a:p>
          <a:p>
            <a:r>
              <a:rPr lang="en-US" dirty="0"/>
              <a:t>title = {{Living Threat Models}},</a:t>
            </a:r>
          </a:p>
          <a:p>
            <a:r>
              <a:rPr lang="en-US" dirty="0"/>
              <a:t>url = {https://github.com/johnlwhiteman/living-threat-models},</a:t>
            </a:r>
          </a:p>
          <a:p>
            <a:r>
              <a:rPr lang="en-US" dirty="0"/>
              <a:t>version = {1.0.0},</a:t>
            </a:r>
          </a:p>
          <a:p>
            <a:r>
              <a:rPr lang="en-US" dirty="0"/>
              <a:t>year = {2022}}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67792-CB3F-4F86-B18A-523B4FEE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1" y="907073"/>
            <a:ext cx="6303392" cy="901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99" y="975731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Overlays - ADD STRIDE/DREAD/ETC (TODO)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73" y="1376947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 - Simple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AF5B6-70AB-4F0D-B39C-4F6C452F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44" y="809899"/>
            <a:ext cx="4591788" cy="59166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39707-4F04-4128-9317-314C05A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14" y="5008914"/>
            <a:ext cx="6694980" cy="996170"/>
          </a:xfrm>
        </p:spPr>
        <p:txBody>
          <a:bodyPr wrap="square">
            <a:spAutoFit/>
          </a:bodyPr>
          <a:lstStyle/>
          <a:p>
            <a:r>
              <a:rPr lang="en-US" dirty="0"/>
              <a:t>Threat modeling starts with diagramming</a:t>
            </a:r>
          </a:p>
          <a:p>
            <a:r>
              <a:rPr lang="en-US" dirty="0"/>
              <a:t>Models saved a small, text-based JSON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6E96F-D72C-4F0F-AD0A-2AB44908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23" y="1535402"/>
            <a:ext cx="5971429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164746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Intentionally Vulnerable Threat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395167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313507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482756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Workflow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 (OHSU)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90" y="3815948"/>
            <a:ext cx="7887286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adoption (Intel)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989581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273119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5" y="795211"/>
            <a:ext cx="7484952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Security researchers for Intel Open Source Technology Center (OTC) (~2015/2016)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11197943" cy="6156557"/>
          </a:xfr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Find ways to dynamically assess risks associated with projects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Collect lots of data from git repos and other sources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 Define a standardized risk-specific language to use for threat modeling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Get key stakeholders to understand and support this effort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Integrate these systems into CI/CD frameworks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Promote and socialize our efforts for industry-wide adoption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10271334" y="4751000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0B41CB-5238-BD8E-9BCF-E4EDED1BBD9A}"/>
              </a:ext>
            </a:extLst>
          </p:cNvPr>
          <p:cNvGrpSpPr/>
          <p:nvPr/>
        </p:nvGrpSpPr>
        <p:grpSpPr>
          <a:xfrm>
            <a:off x="9413792" y="319410"/>
            <a:ext cx="2386551" cy="2836143"/>
            <a:chOff x="9612240" y="294224"/>
            <a:chExt cx="2141119" cy="25444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D2EDB8-DBA8-48B2-A4B9-5432B503C573}"/>
                </a:ext>
              </a:extLst>
            </p:cNvPr>
            <p:cNvGrpSpPr/>
            <p:nvPr/>
          </p:nvGrpSpPr>
          <p:grpSpPr>
            <a:xfrm>
              <a:off x="9612240" y="294224"/>
              <a:ext cx="2141119" cy="1817794"/>
              <a:chOff x="6813399" y="1200029"/>
              <a:chExt cx="2300140" cy="199570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54F56-A6E1-4061-8F44-180F4AC4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2908" y="1833710"/>
                <a:ext cx="1221123" cy="136202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A118B-0E92-462D-8E19-3C47F24F1F30}"/>
                  </a:ext>
                </a:extLst>
              </p:cNvPr>
              <p:cNvSpPr txBox="1"/>
              <p:nvPr/>
            </p:nvSpPr>
            <p:spPr>
              <a:xfrm>
                <a:off x="6813399" y="1200029"/>
                <a:ext cx="2300140" cy="6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Tombstone Threat Model Process (TTMP)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EFBD1C-7364-F23D-2DF8-1F3018B4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57826" y="2015026"/>
              <a:ext cx="1422407" cy="82367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13755</TotalTime>
  <Words>2620</Words>
  <Application>Microsoft Office PowerPoint</Application>
  <PresentationFormat>Widescreen</PresentationFormat>
  <Paragraphs>441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Tools Are Dangerously Shiny Objects</vt:lpstr>
      <vt:lpstr>Fun to Make</vt:lpstr>
      <vt:lpstr>Threat Model Tools and Data Formats</vt:lpstr>
      <vt:lpstr>MS Threat Modeling Tool - Example</vt:lpstr>
      <vt:lpstr>MS Threat Modeling Tool - Example</vt:lpstr>
      <vt:lpstr>BTW - Our Favorite TM Tool</vt:lpstr>
      <vt:lpstr>More About Data Languages</vt:lpstr>
      <vt:lpstr>Mermaid - DSL Example 1</vt:lpstr>
      <vt:lpstr>PlantUML - DSL Example 2</vt:lpstr>
      <vt:lpstr>Define a Standardized TM Language</vt:lpstr>
      <vt:lpstr>Threagile - Example</vt:lpstr>
      <vt:lpstr>Scan Threat Models Like You Scan Code</vt:lpstr>
      <vt:lpstr>Quality</vt:lpstr>
      <vt:lpstr>Treat Threat Models Like Source Code</vt:lpstr>
      <vt:lpstr>OWASP Threat Dragon</vt:lpstr>
      <vt:lpstr>Context Example - CITATION.cff</vt:lpstr>
      <vt:lpstr>Overlays - ADD STRIDE/DREAD/ETC (TODO)</vt:lpstr>
      <vt:lpstr>OWASP Threat Dragon - Simple Example</vt:lpstr>
      <vt:lpstr>Intentionally Vulnerable Threat Models</vt:lpstr>
      <vt:lpstr>Intentionally Vulnerable Threat Models</vt:lpstr>
      <vt:lpstr>Intentionally Vulnerable Threat Models</vt:lpstr>
      <vt:lpstr>Threat Model Workflow</vt:lpstr>
      <vt:lpstr>A Git Workflow - LTM as a Branch</vt:lpstr>
      <vt:lpstr>Another Git Workflow - LTM Included</vt:lpstr>
      <vt:lpstr>DFFML Demo</vt:lpstr>
      <vt:lpstr>Things That We Think Need Attention</vt:lpstr>
      <vt:lpstr>Where Are the Threat Models?</vt:lpstr>
      <vt:lpstr>Treat Threat Models Like Source Code</vt:lpstr>
      <vt:lpstr>Meta Attack Language (MAL)</vt:lpstr>
      <vt:lpstr>It All Starts with the REPO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232</cp:revision>
  <dcterms:created xsi:type="dcterms:W3CDTF">2021-08-18T04:30:54Z</dcterms:created>
  <dcterms:modified xsi:type="dcterms:W3CDTF">2022-06-07T04:49:37Z</dcterms:modified>
</cp:coreProperties>
</file>